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84AF20-2E88-4F9B-AFCE-EDF4C9074439}">
  <a:tblStyle styleId="{E584AF20-2E88-4F9B-AFCE-EDF4C90744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18" Type="http://schemas.openxmlformats.org/officeDocument/2006/relationships/slide" Target="slides/slide12.xml"/><Relationship Id="rId21" Type="http://schemas.openxmlformats.org/officeDocument/2006/relationships/slide" Target="slides/slide15.xml"/><Relationship Id="rId34" Type="http://schemas.openxmlformats.org/officeDocument/2006/relationships/font" Target="fonts/ProximaNova-boldItalic.fntdata"/><Relationship Id="rId25" Type="http://schemas.openxmlformats.org/officeDocument/2006/relationships/slide" Target="slides/slide19.xml"/><Relationship Id="rId7" Type="http://schemas.openxmlformats.org/officeDocument/2006/relationships/slide" Target="slides/slide1.xml"/><Relationship Id="rId33" Type="http://schemas.openxmlformats.org/officeDocument/2006/relationships/font" Target="fonts/ProximaNova-italic.fntdata"/><Relationship Id="rId12" Type="http://schemas.openxmlformats.org/officeDocument/2006/relationships/slide" Target="slides/slide6.xml"/><Relationship Id="rId17" Type="http://schemas.openxmlformats.org/officeDocument/2006/relationships/slide" Target="slides/slide11.xml"/><Relationship Id="rId20" Type="http://schemas.openxmlformats.org/officeDocument/2006/relationships/slide" Target="slides/slide14.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24" Type="http://schemas.openxmlformats.org/officeDocument/2006/relationships/slide" Target="slides/slide18.xml"/><Relationship Id="rId1" Type="http://schemas.openxmlformats.org/officeDocument/2006/relationships/theme" Target="theme/theme2.xml"/><Relationship Id="rId6"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font" Target="fonts/ProximaNova-bold.fntdata"/><Relationship Id="rId37" Type="http://schemas.openxmlformats.org/officeDocument/2006/relationships/customXml" Target="../customXml/item3.xml"/><Relationship Id="rId23" Type="http://schemas.openxmlformats.org/officeDocument/2006/relationships/slide" Target="slides/slide17.xml"/><Relationship Id="rId28" Type="http://schemas.openxmlformats.org/officeDocument/2006/relationships/slide" Target="slides/slide22.xml"/><Relationship Id="rId5" Type="http://schemas.openxmlformats.org/officeDocument/2006/relationships/slideMaster" Target="slideMasters/slideMaster1.xml"/><Relationship Id="rId15" Type="http://schemas.openxmlformats.org/officeDocument/2006/relationships/slide" Target="slides/slide9.xml"/><Relationship Id="rId36" Type="http://schemas.openxmlformats.org/officeDocument/2006/relationships/customXml" Target="../customXml/item2.xml"/><Relationship Id="rId31" Type="http://schemas.openxmlformats.org/officeDocument/2006/relationships/font" Target="fonts/ProximaNova-regular.fntdata"/><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 Type="http://schemas.openxmlformats.org/officeDocument/2006/relationships/tableStyles" Target="tableStyles.xml"/><Relationship Id="rId9" Type="http://schemas.openxmlformats.org/officeDocument/2006/relationships/slide" Target="slides/slide3.xml"/><Relationship Id="rId27" Type="http://schemas.openxmlformats.org/officeDocument/2006/relationships/slide" Target="slides/slide21.xml"/><Relationship Id="rId30" Type="http://schemas.openxmlformats.org/officeDocument/2006/relationships/slide" Target="slides/slide24.xml"/><Relationship Id="rId14" Type="http://schemas.openxmlformats.org/officeDocument/2006/relationships/slide" Target="slides/slide8.xml"/><Relationship Id="rId35" Type="http://schemas.openxmlformats.org/officeDocument/2006/relationships/customXml" Target="../customXml/item1.xml"/><Relationship Id="rId8" Type="http://schemas.openxmlformats.org/officeDocument/2006/relationships/slide" Target="slides/slide2.xml"/><Relationship Id="rId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1dc75fbb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1dc75fbb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1dc75fbb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1dc75fbb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1dc75fbb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1dc75fbb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1dc75fbb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1dc75fbb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1eebdd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1eebdd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1eeea7c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1eeea7c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1eeea7c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1eeea7c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1dc75fbb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1dc75fbb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1eeea7c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1eeea7c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1eeea7c2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1eeea7c2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1c388f20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1c388f20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1eeea7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1eeea7c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1eeea7c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1eeea7c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1eebddfd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1eebddf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1eebddf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1eebddf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1eebddf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1eebddf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1dc75fb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1dc75fb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1dc75f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1dc75fb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1dc75fbb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1dc75fbb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1dc75fbb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1dc75fb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1dc75fb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1dc75fb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1dc75fbb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1dc75fbb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1dc75fbb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1dc75fbb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Structures Workshop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Day 27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 Tracing Example</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Given the following graph, perform the BFS algorithm and output the order in which the nodes are visited. Assume the source node is ‘0’.</a:t>
            </a:r>
            <a:endParaRPr/>
          </a:p>
        </p:txBody>
      </p:sp>
      <p:pic>
        <p:nvPicPr>
          <p:cNvPr id="119" name="Google Shape;119;p22"/>
          <p:cNvPicPr preferRelativeResize="0"/>
          <p:nvPr/>
        </p:nvPicPr>
        <p:blipFill>
          <a:blip r:embed="rId3">
            <a:alphaModFix/>
          </a:blip>
          <a:stretch>
            <a:fillRect/>
          </a:stretch>
        </p:blipFill>
        <p:spPr>
          <a:xfrm>
            <a:off x="681975" y="2078638"/>
            <a:ext cx="4019550" cy="2695575"/>
          </a:xfrm>
          <a:prstGeom prst="rect">
            <a:avLst/>
          </a:prstGeom>
          <a:noFill/>
          <a:ln>
            <a:noFill/>
          </a:ln>
        </p:spPr>
      </p:pic>
      <p:sp>
        <p:nvSpPr>
          <p:cNvPr id="120" name="Google Shape;120;p22"/>
          <p:cNvSpPr txBox="1"/>
          <p:nvPr/>
        </p:nvSpPr>
        <p:spPr>
          <a:xfrm>
            <a:off x="5034725" y="2711600"/>
            <a:ext cx="3372000" cy="14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latin typeface="Proxima Nova"/>
                <a:ea typeface="Proxima Nova"/>
                <a:cs typeface="Proxima Nova"/>
                <a:sym typeface="Proxima Nova"/>
              </a:rPr>
              <a:t>Solution:</a:t>
            </a:r>
            <a:endParaRPr b="1" sz="1800" u="sng">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u="sng">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FF0000"/>
                </a:solidFill>
                <a:latin typeface="Proxima Nova"/>
                <a:ea typeface="Proxima Nova"/>
                <a:cs typeface="Proxima Nova"/>
                <a:sym typeface="Proxima Nova"/>
              </a:rPr>
              <a:t>0, 1, 2, 3, 4, 6, 7, 8, 5</a:t>
            </a:r>
            <a:endParaRPr b="1" sz="1800">
              <a:solidFill>
                <a:srgbClr val="FF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 Implementation </a:t>
            </a:r>
            <a:r>
              <a:rPr lang="en" sz="2244"/>
              <a:t>[Adjacency Matrix]</a:t>
            </a:r>
            <a:endParaRPr sz="2244"/>
          </a:p>
        </p:txBody>
      </p:sp>
      <p:pic>
        <p:nvPicPr>
          <p:cNvPr id="126" name="Google Shape;126;p23"/>
          <p:cNvPicPr preferRelativeResize="0"/>
          <p:nvPr/>
        </p:nvPicPr>
        <p:blipFill>
          <a:blip r:embed="rId3">
            <a:alphaModFix/>
          </a:blip>
          <a:stretch>
            <a:fillRect/>
          </a:stretch>
        </p:blipFill>
        <p:spPr>
          <a:xfrm>
            <a:off x="2219125" y="1092425"/>
            <a:ext cx="3728744"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Minimum Spanning Trees (MSTs)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a:t>
            </a:r>
            <a:r>
              <a:rPr lang="en"/>
              <a:t> Spanning Trees</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a:t>
            </a:r>
            <a:r>
              <a:rPr lang="en">
                <a:solidFill>
                  <a:schemeClr val="dk1"/>
                </a:solidFill>
              </a:rPr>
              <a:t> subset of the edges of the graph that connects all the vertices together without forming any cycles and has the minimum possible total edge weight.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38" name="Google Shape;138;p25"/>
          <p:cNvPicPr preferRelativeResize="0"/>
          <p:nvPr/>
        </p:nvPicPr>
        <p:blipFill>
          <a:blip r:embed="rId3">
            <a:alphaModFix/>
          </a:blip>
          <a:stretch>
            <a:fillRect/>
          </a:stretch>
        </p:blipFill>
        <p:spPr>
          <a:xfrm>
            <a:off x="1763700" y="2250096"/>
            <a:ext cx="5093425" cy="227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Algorithm</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An algorithm used to find the Minimum Spanning Tree of a given graph.</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Prim’s algorithm starts from a specific, given vertex and then it chooses the next vertex with the smallest weight/cost that doesn’t create a cycle. It will continue this process until all vertices have been visited.</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We start from one vertex and keep adding edges with the lowest weight until we reach our goal.</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Example</a:t>
            </a:r>
            <a:endParaRPr/>
          </a:p>
        </p:txBody>
      </p:sp>
      <p:pic>
        <p:nvPicPr>
          <p:cNvPr id="150" name="Google Shape;150;p27"/>
          <p:cNvPicPr preferRelativeResize="0"/>
          <p:nvPr/>
        </p:nvPicPr>
        <p:blipFill>
          <a:blip r:embed="rId3">
            <a:alphaModFix/>
          </a:blip>
          <a:stretch>
            <a:fillRect/>
          </a:stretch>
        </p:blipFill>
        <p:spPr>
          <a:xfrm>
            <a:off x="1751275" y="1017725"/>
            <a:ext cx="6098849" cy="383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391500" y="152400"/>
            <a:ext cx="8360990" cy="4838700"/>
          </a:xfrm>
          <a:prstGeom prst="rect">
            <a:avLst/>
          </a:prstGeom>
          <a:noFill/>
          <a:ln>
            <a:noFill/>
          </a:ln>
        </p:spPr>
      </p:pic>
      <p:pic>
        <p:nvPicPr>
          <p:cNvPr id="156" name="Google Shape;156;p28"/>
          <p:cNvPicPr preferRelativeResize="0"/>
          <p:nvPr/>
        </p:nvPicPr>
        <p:blipFill>
          <a:blip r:embed="rId4">
            <a:alphaModFix/>
          </a:blip>
          <a:stretch>
            <a:fillRect/>
          </a:stretch>
        </p:blipFill>
        <p:spPr>
          <a:xfrm>
            <a:off x="898169" y="152400"/>
            <a:ext cx="7347656" cy="4838700"/>
          </a:xfrm>
          <a:prstGeom prst="rect">
            <a:avLst/>
          </a:prstGeom>
          <a:noFill/>
          <a:ln>
            <a:noFill/>
          </a:ln>
        </p:spPr>
      </p:pic>
      <p:pic>
        <p:nvPicPr>
          <p:cNvPr id="157" name="Google Shape;157;p28"/>
          <p:cNvPicPr preferRelativeResize="0"/>
          <p:nvPr/>
        </p:nvPicPr>
        <p:blipFill>
          <a:blip r:embed="rId5">
            <a:alphaModFix/>
          </a:blip>
          <a:stretch>
            <a:fillRect/>
          </a:stretch>
        </p:blipFill>
        <p:spPr>
          <a:xfrm>
            <a:off x="672075" y="12475"/>
            <a:ext cx="6867762" cy="4978625"/>
          </a:xfrm>
          <a:prstGeom prst="rect">
            <a:avLst/>
          </a:prstGeom>
          <a:noFill/>
          <a:ln>
            <a:noFill/>
          </a:ln>
        </p:spPr>
      </p:pic>
      <p:pic>
        <p:nvPicPr>
          <p:cNvPr id="158" name="Google Shape;158;p28"/>
          <p:cNvPicPr preferRelativeResize="0"/>
          <p:nvPr/>
        </p:nvPicPr>
        <p:blipFill>
          <a:blip r:embed="rId6">
            <a:alphaModFix/>
          </a:blip>
          <a:stretch>
            <a:fillRect/>
          </a:stretch>
        </p:blipFill>
        <p:spPr>
          <a:xfrm>
            <a:off x="898175" y="0"/>
            <a:ext cx="6554008" cy="4978625"/>
          </a:xfrm>
          <a:prstGeom prst="rect">
            <a:avLst/>
          </a:prstGeom>
          <a:noFill/>
          <a:ln>
            <a:noFill/>
          </a:ln>
        </p:spPr>
      </p:pic>
      <p:pic>
        <p:nvPicPr>
          <p:cNvPr id="159" name="Google Shape;159;p28"/>
          <p:cNvPicPr preferRelativeResize="0"/>
          <p:nvPr/>
        </p:nvPicPr>
        <p:blipFill>
          <a:blip r:embed="rId7">
            <a:alphaModFix/>
          </a:blip>
          <a:stretch>
            <a:fillRect/>
          </a:stretch>
        </p:blipFill>
        <p:spPr>
          <a:xfrm>
            <a:off x="1001700" y="0"/>
            <a:ext cx="7123882" cy="4978624"/>
          </a:xfrm>
          <a:prstGeom prst="rect">
            <a:avLst/>
          </a:prstGeom>
          <a:noFill/>
          <a:ln>
            <a:noFill/>
          </a:ln>
        </p:spPr>
      </p:pic>
      <p:pic>
        <p:nvPicPr>
          <p:cNvPr id="160" name="Google Shape;160;p28"/>
          <p:cNvPicPr preferRelativeResize="0"/>
          <p:nvPr/>
        </p:nvPicPr>
        <p:blipFill>
          <a:blip r:embed="rId8">
            <a:alphaModFix/>
          </a:blip>
          <a:stretch>
            <a:fillRect/>
          </a:stretch>
        </p:blipFill>
        <p:spPr>
          <a:xfrm>
            <a:off x="1206675" y="8445"/>
            <a:ext cx="7123874" cy="49866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Like Prim’s algorithm, Kruskal’s algorithm finds the MST of a graph.</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Kruskal’s algorithm first lists all the edges from least to greatest in terms of their respective weights. It then chooses the edge with the smallest weight that doesn’t form a cycle. It repeats this process until all vertices have been visited.</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Example</a:t>
            </a:r>
            <a:endParaRPr/>
          </a:p>
        </p:txBody>
      </p:sp>
      <p:pic>
        <p:nvPicPr>
          <p:cNvPr id="172" name="Google Shape;172;p30"/>
          <p:cNvPicPr preferRelativeResize="0"/>
          <p:nvPr/>
        </p:nvPicPr>
        <p:blipFill>
          <a:blip r:embed="rId3">
            <a:alphaModFix/>
          </a:blip>
          <a:stretch>
            <a:fillRect/>
          </a:stretch>
        </p:blipFill>
        <p:spPr>
          <a:xfrm>
            <a:off x="311700" y="1095200"/>
            <a:ext cx="8422967"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938900" y="152400"/>
            <a:ext cx="6963476" cy="4838698"/>
          </a:xfrm>
          <a:prstGeom prst="rect">
            <a:avLst/>
          </a:prstGeom>
          <a:noFill/>
          <a:ln>
            <a:noFill/>
          </a:ln>
        </p:spPr>
      </p:pic>
      <p:pic>
        <p:nvPicPr>
          <p:cNvPr id="178" name="Google Shape;178;p31"/>
          <p:cNvPicPr preferRelativeResize="0"/>
          <p:nvPr/>
        </p:nvPicPr>
        <p:blipFill>
          <a:blip r:embed="rId4">
            <a:alphaModFix/>
          </a:blip>
          <a:stretch>
            <a:fillRect/>
          </a:stretch>
        </p:blipFill>
        <p:spPr>
          <a:xfrm>
            <a:off x="1053800" y="102450"/>
            <a:ext cx="6238400" cy="4838700"/>
          </a:xfrm>
          <a:prstGeom prst="rect">
            <a:avLst/>
          </a:prstGeom>
          <a:noFill/>
          <a:ln>
            <a:noFill/>
          </a:ln>
        </p:spPr>
      </p:pic>
      <p:pic>
        <p:nvPicPr>
          <p:cNvPr id="179" name="Google Shape;179;p31"/>
          <p:cNvPicPr preferRelativeResize="0"/>
          <p:nvPr/>
        </p:nvPicPr>
        <p:blipFill>
          <a:blip r:embed="rId5">
            <a:alphaModFix/>
          </a:blip>
          <a:stretch>
            <a:fillRect/>
          </a:stretch>
        </p:blipFill>
        <p:spPr>
          <a:xfrm>
            <a:off x="1303113" y="43300"/>
            <a:ext cx="6537776" cy="4957001"/>
          </a:xfrm>
          <a:prstGeom prst="rect">
            <a:avLst/>
          </a:prstGeom>
          <a:noFill/>
          <a:ln>
            <a:noFill/>
          </a:ln>
        </p:spPr>
      </p:pic>
      <p:pic>
        <p:nvPicPr>
          <p:cNvPr id="180" name="Google Shape;180;p31"/>
          <p:cNvPicPr preferRelativeResize="0"/>
          <p:nvPr/>
        </p:nvPicPr>
        <p:blipFill>
          <a:blip r:embed="rId6">
            <a:alphaModFix/>
          </a:blip>
          <a:stretch>
            <a:fillRect/>
          </a:stretch>
        </p:blipFill>
        <p:spPr>
          <a:xfrm>
            <a:off x="1053800" y="0"/>
            <a:ext cx="7450237" cy="5000301"/>
          </a:xfrm>
          <a:prstGeom prst="rect">
            <a:avLst/>
          </a:prstGeom>
          <a:noFill/>
          <a:ln>
            <a:noFill/>
          </a:ln>
        </p:spPr>
      </p:pic>
      <p:pic>
        <p:nvPicPr>
          <p:cNvPr id="181" name="Google Shape;181;p31"/>
          <p:cNvPicPr preferRelativeResize="0"/>
          <p:nvPr/>
        </p:nvPicPr>
        <p:blipFill>
          <a:blip r:embed="rId7">
            <a:alphaModFix/>
          </a:blip>
          <a:stretch>
            <a:fillRect/>
          </a:stretch>
        </p:blipFill>
        <p:spPr>
          <a:xfrm>
            <a:off x="1135907" y="43300"/>
            <a:ext cx="6872217" cy="4957001"/>
          </a:xfrm>
          <a:prstGeom prst="rect">
            <a:avLst/>
          </a:prstGeom>
          <a:noFill/>
          <a:ln>
            <a:noFill/>
          </a:ln>
        </p:spPr>
      </p:pic>
      <p:pic>
        <p:nvPicPr>
          <p:cNvPr id="182" name="Google Shape;182;p31"/>
          <p:cNvPicPr preferRelativeResize="0"/>
          <p:nvPr/>
        </p:nvPicPr>
        <p:blipFill>
          <a:blip r:embed="rId8">
            <a:alphaModFix/>
          </a:blip>
          <a:stretch>
            <a:fillRect/>
          </a:stretch>
        </p:blipFill>
        <p:spPr>
          <a:xfrm>
            <a:off x="938900" y="21650"/>
            <a:ext cx="7461369" cy="500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Workshop</a:t>
            </a:r>
            <a:r>
              <a:rPr lang="en"/>
              <a:t> Outline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Depth-First Search Implementation</a:t>
            </a:r>
            <a:endParaRPr/>
          </a:p>
          <a:p>
            <a:pPr indent="-342900" lvl="0" marL="457200" rtl="0" algn="l">
              <a:spcBef>
                <a:spcPts val="0"/>
              </a:spcBef>
              <a:spcAft>
                <a:spcPts val="0"/>
              </a:spcAft>
              <a:buSzPts val="1800"/>
              <a:buChar char="-"/>
            </a:pPr>
            <a:r>
              <a:rPr lang="en"/>
              <a:t>Breadth-First Search</a:t>
            </a:r>
            <a:endParaRPr/>
          </a:p>
          <a:p>
            <a:pPr indent="-342900" lvl="0" marL="457200" rtl="0" algn="l">
              <a:spcBef>
                <a:spcPts val="0"/>
              </a:spcBef>
              <a:spcAft>
                <a:spcPts val="0"/>
              </a:spcAft>
              <a:buSzPts val="1800"/>
              <a:buChar char="-"/>
            </a:pPr>
            <a:r>
              <a:rPr lang="en"/>
              <a:t>Minimum Spanning Trees</a:t>
            </a:r>
            <a:endParaRPr/>
          </a:p>
          <a:p>
            <a:pPr indent="-317500" lvl="1" marL="914400" rtl="0" algn="l">
              <a:spcBef>
                <a:spcPts val="0"/>
              </a:spcBef>
              <a:spcAft>
                <a:spcPts val="0"/>
              </a:spcAft>
              <a:buSzPts val="1400"/>
              <a:buChar char="-"/>
            </a:pPr>
            <a:r>
              <a:rPr lang="en"/>
              <a:t>Prim’s and Kruskal’s Algorithm</a:t>
            </a:r>
            <a:endParaRPr/>
          </a:p>
          <a:p>
            <a:pPr indent="-342900" lvl="0" marL="457200" rtl="0" algn="l">
              <a:spcBef>
                <a:spcPts val="0"/>
              </a:spcBef>
              <a:spcAft>
                <a:spcPts val="0"/>
              </a:spcAft>
              <a:buSzPts val="1800"/>
              <a:buChar char="-"/>
            </a:pPr>
            <a:r>
              <a:rPr lang="en"/>
              <a:t>Dijkstra’s Algorithm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Also known as a “Shortest Path” algorithm, Dijkstra’s algorithm allows us to find the shortest path between a given vertex and all other nodes.</a:t>
            </a:r>
            <a:endParaRPr>
              <a:solidFill>
                <a:schemeClr val="dk1"/>
              </a:solidFill>
            </a:endParaRPr>
          </a:p>
          <a:p>
            <a:pPr indent="0" lvl="0" marL="0" rtl="0" algn="l">
              <a:spcBef>
                <a:spcPts val="1200"/>
              </a:spcBef>
              <a:spcAft>
                <a:spcPts val="1200"/>
              </a:spcAft>
              <a:buNone/>
            </a:pPr>
            <a:r>
              <a:rPr lang="en">
                <a:solidFill>
                  <a:schemeClr val="dk1"/>
                </a:solidFill>
              </a:rPr>
              <a:t>As well can be used to find shortest path from one vertex to another</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179600" y="15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
        <p:nvSpPr>
          <p:cNvPr id="194" name="Google Shape;194;p33"/>
          <p:cNvSpPr txBox="1"/>
          <p:nvPr>
            <p:ph idx="1" type="body"/>
          </p:nvPr>
        </p:nvSpPr>
        <p:spPr>
          <a:xfrm>
            <a:off x="241200" y="594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Find the SPT starting from node “a”. Show all work.</a:t>
            </a:r>
            <a:endParaRPr>
              <a:solidFill>
                <a:schemeClr val="dk1"/>
              </a:solidFill>
            </a:endParaRPr>
          </a:p>
          <a:p>
            <a:pPr indent="0" lvl="0" marL="457200" rtl="0" algn="l">
              <a:spcBef>
                <a:spcPts val="1200"/>
              </a:spcBef>
              <a:spcAft>
                <a:spcPts val="1200"/>
              </a:spcAft>
              <a:buNone/>
            </a:pPr>
            <a:r>
              <a:t/>
            </a:r>
            <a:endParaRPr/>
          </a:p>
        </p:txBody>
      </p:sp>
      <p:pic>
        <p:nvPicPr>
          <p:cNvPr descr="A picture containing text, watch&#10;&#10;Description automatically generated" id="195" name="Google Shape;195;p33"/>
          <p:cNvPicPr preferRelativeResize="0"/>
          <p:nvPr/>
        </p:nvPicPr>
        <p:blipFill>
          <a:blip r:embed="rId3">
            <a:alphaModFix/>
          </a:blip>
          <a:stretch>
            <a:fillRect/>
          </a:stretch>
        </p:blipFill>
        <p:spPr>
          <a:xfrm>
            <a:off x="241200" y="1300275"/>
            <a:ext cx="3491775" cy="2357050"/>
          </a:xfrm>
          <a:prstGeom prst="rect">
            <a:avLst/>
          </a:prstGeom>
          <a:noFill/>
          <a:ln>
            <a:noFill/>
          </a:ln>
        </p:spPr>
      </p:pic>
      <p:graphicFrame>
        <p:nvGraphicFramePr>
          <p:cNvPr id="196" name="Google Shape;196;p33"/>
          <p:cNvGraphicFramePr/>
          <p:nvPr/>
        </p:nvGraphicFramePr>
        <p:xfrm>
          <a:off x="4122025" y="1167075"/>
          <a:ext cx="3000000" cy="3000000"/>
        </p:xfrm>
        <a:graphic>
          <a:graphicData uri="http://schemas.openxmlformats.org/drawingml/2006/table">
            <a:tbl>
              <a:tblPr>
                <a:noFill/>
                <a:tableStyleId>{E584AF20-2E88-4F9B-AFCE-EDF4C9074439}</a:tableStyleId>
              </a:tblPr>
              <a:tblGrid>
                <a:gridCol w="825850"/>
                <a:gridCol w="562300"/>
                <a:gridCol w="575025"/>
                <a:gridCol w="517500"/>
                <a:gridCol w="566775"/>
                <a:gridCol w="542150"/>
                <a:gridCol w="550375"/>
                <a:gridCol w="499800"/>
              </a:tblGrid>
              <a:tr h="588400">
                <a:tc>
                  <a:txBody>
                    <a:bodyPr/>
                    <a:lstStyle/>
                    <a:p>
                      <a:pPr indent="0" lvl="0" marL="0" rtl="0" algn="l">
                        <a:spcBef>
                          <a:spcPts val="0"/>
                        </a:spcBef>
                        <a:spcAft>
                          <a:spcPts val="0"/>
                        </a:spcAft>
                        <a:buNone/>
                      </a:pPr>
                      <a:r>
                        <a:rPr lang="en"/>
                        <a:t>Current Vertex​​</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z</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2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97" name="Google Shape;197;p33"/>
          <p:cNvSpPr txBox="1"/>
          <p:nvPr/>
        </p:nvSpPr>
        <p:spPr>
          <a:xfrm>
            <a:off x="124200" y="3736150"/>
            <a:ext cx="3892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Proxima Nova"/>
                <a:ea typeface="Proxima Nova"/>
                <a:cs typeface="Proxima Nova"/>
                <a:sym typeface="Proxima Nova"/>
              </a:rPr>
              <a:t>Visit the unvisited vertex with the smallest know distance from the source vertex</a:t>
            </a:r>
            <a:endParaRPr b="1" sz="1800">
              <a:solidFill>
                <a:srgbClr val="CC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graphicFrame>
        <p:nvGraphicFramePr>
          <p:cNvPr id="203" name="Google Shape;203;p34"/>
          <p:cNvGraphicFramePr/>
          <p:nvPr/>
        </p:nvGraphicFramePr>
        <p:xfrm>
          <a:off x="1839550" y="1116275"/>
          <a:ext cx="3000000" cy="3000000"/>
        </p:xfrm>
        <a:graphic>
          <a:graphicData uri="http://schemas.openxmlformats.org/drawingml/2006/table">
            <a:tbl>
              <a:tblPr>
                <a:noFill/>
                <a:tableStyleId>{E584AF20-2E88-4F9B-AFCE-EDF4C9074439}</a:tableStyleId>
              </a:tblPr>
              <a:tblGrid>
                <a:gridCol w="858075"/>
                <a:gridCol w="584250"/>
                <a:gridCol w="597450"/>
                <a:gridCol w="537700"/>
                <a:gridCol w="588900"/>
                <a:gridCol w="563300"/>
                <a:gridCol w="571850"/>
                <a:gridCol w="519300"/>
              </a:tblGrid>
              <a:tr h="591925">
                <a:tc>
                  <a:txBody>
                    <a:bodyPr/>
                    <a:lstStyle/>
                    <a:p>
                      <a:pPr indent="0" lvl="0" marL="0" rtl="0" algn="l">
                        <a:spcBef>
                          <a:spcPts val="0"/>
                        </a:spcBef>
                        <a:spcAft>
                          <a:spcPts val="0"/>
                        </a:spcAft>
                        <a:buNone/>
                      </a:pPr>
                      <a:r>
                        <a:rPr lang="en"/>
                        <a:t>Current Vertex​​</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z</a:t>
                      </a:r>
                      <a:endParaRPr/>
                    </a:p>
                  </a:txBody>
                  <a:tcPr marT="91425" marB="91425" marR="91425" marL="91425"/>
                </a:tc>
              </a:tr>
              <a:tr h="3143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r>
              <a:tr h="314350">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r>
              <a:tr h="314350">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r>
              <a:tr h="314350">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r>
              <a:tr h="3143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14350">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14350">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17</a:t>
                      </a:r>
                      <a:endParaRPr/>
                    </a:p>
                  </a:txBody>
                  <a:tcPr marT="91425" marB="91425" marR="91425" marL="91425"/>
                </a:tc>
              </a:tr>
              <a:tr h="314350">
                <a:tc>
                  <a:txBody>
                    <a:bodyPr/>
                    <a:lstStyle/>
                    <a:p>
                      <a:pPr indent="0" lvl="0" marL="0" rtl="0" algn="l">
                        <a:spcBef>
                          <a:spcPts val="0"/>
                        </a:spcBef>
                        <a:spcAft>
                          <a:spcPts val="0"/>
                        </a:spcAft>
                        <a:buNone/>
                      </a:pPr>
                      <a:r>
                        <a:rPr lang="en"/>
                        <a:t>z</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18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Practice</a:t>
            </a:r>
            <a:endParaRPr/>
          </a:p>
        </p:txBody>
      </p:sp>
      <p:sp>
        <p:nvSpPr>
          <p:cNvPr id="209" name="Google Shape;209;p35"/>
          <p:cNvSpPr txBox="1"/>
          <p:nvPr>
            <p:ph idx="1" type="body"/>
          </p:nvPr>
        </p:nvSpPr>
        <p:spPr>
          <a:xfrm>
            <a:off x="311700" y="7535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Find the SPT starting from node “f”. Show all work.</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descr="A picture containing text, watch&#10;&#10;Description automatically generated" id="210" name="Google Shape;210;p35"/>
          <p:cNvPicPr preferRelativeResize="0"/>
          <p:nvPr/>
        </p:nvPicPr>
        <p:blipFill>
          <a:blip r:embed="rId3">
            <a:alphaModFix/>
          </a:blip>
          <a:stretch>
            <a:fillRect/>
          </a:stretch>
        </p:blipFill>
        <p:spPr>
          <a:xfrm>
            <a:off x="266875" y="1702475"/>
            <a:ext cx="3924300" cy="2447925"/>
          </a:xfrm>
          <a:prstGeom prst="rect">
            <a:avLst/>
          </a:prstGeom>
          <a:noFill/>
          <a:ln>
            <a:noFill/>
          </a:ln>
        </p:spPr>
      </p:pic>
      <p:graphicFrame>
        <p:nvGraphicFramePr>
          <p:cNvPr id="211" name="Google Shape;211;p35"/>
          <p:cNvGraphicFramePr/>
          <p:nvPr/>
        </p:nvGraphicFramePr>
        <p:xfrm>
          <a:off x="4866625" y="1231700"/>
          <a:ext cx="3000000" cy="3000000"/>
        </p:xfrm>
        <a:graphic>
          <a:graphicData uri="http://schemas.openxmlformats.org/drawingml/2006/table">
            <a:tbl>
              <a:tblPr>
                <a:noFill/>
                <a:tableStyleId>{E584AF20-2E88-4F9B-AFCE-EDF4C9074439}</a:tableStyleId>
              </a:tblPr>
              <a:tblGrid>
                <a:gridCol w="805725"/>
                <a:gridCol w="548600"/>
                <a:gridCol w="561000"/>
                <a:gridCol w="504900"/>
                <a:gridCol w="552975"/>
                <a:gridCol w="528925"/>
                <a:gridCol w="536975"/>
              </a:tblGrid>
              <a:tr h="600475">
                <a:tc>
                  <a:txBody>
                    <a:bodyPr/>
                    <a:lstStyle/>
                    <a:p>
                      <a:pPr indent="0" lvl="0" marL="0" rtl="0" algn="l">
                        <a:spcBef>
                          <a:spcPts val="0"/>
                        </a:spcBef>
                        <a:spcAft>
                          <a:spcPts val="0"/>
                        </a:spcAft>
                        <a:buNone/>
                      </a:pPr>
                      <a:r>
                        <a:rPr lang="en"/>
                        <a:t>Current Vertex​​</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0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216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graphicFrame>
        <p:nvGraphicFramePr>
          <p:cNvPr id="217" name="Google Shape;217;p36"/>
          <p:cNvGraphicFramePr/>
          <p:nvPr/>
        </p:nvGraphicFramePr>
        <p:xfrm>
          <a:off x="4786950" y="1017725"/>
          <a:ext cx="3000000" cy="3000000"/>
        </p:xfrm>
        <a:graphic>
          <a:graphicData uri="http://schemas.openxmlformats.org/drawingml/2006/table">
            <a:tbl>
              <a:tblPr>
                <a:noFill/>
                <a:tableStyleId>{E584AF20-2E88-4F9B-AFCE-EDF4C9074439}</a:tableStyleId>
              </a:tblPr>
              <a:tblGrid>
                <a:gridCol w="806975"/>
                <a:gridCol w="549450"/>
                <a:gridCol w="561875"/>
                <a:gridCol w="505675"/>
                <a:gridCol w="553825"/>
                <a:gridCol w="529750"/>
                <a:gridCol w="537800"/>
              </a:tblGrid>
              <a:tr h="557400">
                <a:tc>
                  <a:txBody>
                    <a:bodyPr/>
                    <a:lstStyle/>
                    <a:p>
                      <a:pPr indent="0" lvl="0" marL="0" rtl="0" algn="l">
                        <a:spcBef>
                          <a:spcPts val="0"/>
                        </a:spcBef>
                        <a:spcAft>
                          <a:spcPts val="0"/>
                        </a:spcAft>
                        <a:buNone/>
                      </a:pPr>
                      <a:r>
                        <a:rPr lang="en"/>
                        <a:t>Current Vertex​​</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18" name="Google Shape;218;p36"/>
          <p:cNvGraphicFramePr/>
          <p:nvPr/>
        </p:nvGraphicFramePr>
        <p:xfrm>
          <a:off x="311700" y="1017725"/>
          <a:ext cx="3000000" cy="3000000"/>
        </p:xfrm>
        <a:graphic>
          <a:graphicData uri="http://schemas.openxmlformats.org/drawingml/2006/table">
            <a:tbl>
              <a:tblPr>
                <a:noFill/>
                <a:tableStyleId>{E584AF20-2E88-4F9B-AFCE-EDF4C9074439}</a:tableStyleId>
              </a:tblPr>
              <a:tblGrid>
                <a:gridCol w="806975"/>
                <a:gridCol w="549450"/>
                <a:gridCol w="561875"/>
                <a:gridCol w="505675"/>
                <a:gridCol w="553825"/>
                <a:gridCol w="529750"/>
                <a:gridCol w="537800"/>
              </a:tblGrid>
              <a:tr h="557400">
                <a:tc>
                  <a:txBody>
                    <a:bodyPr/>
                    <a:lstStyle/>
                    <a:p>
                      <a:pPr indent="0" lvl="0" marL="0" rtl="0" algn="l">
                        <a:spcBef>
                          <a:spcPts val="0"/>
                        </a:spcBef>
                        <a:spcAft>
                          <a:spcPts val="0"/>
                        </a:spcAft>
                        <a:buNone/>
                      </a:pPr>
                      <a:r>
                        <a:rPr lang="en"/>
                        <a:t>Current Vertex​​</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6230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INF</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rPr lang="en"/>
                        <a:t>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DFS Algorithm</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graph traversal that visits a starting vertex, then visits every vertex along each path starting from that vertex to the path’s end before backtracking.</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What we want to do is mark each vertex as we visit them and try to avoid cycles (so if already visited or being visited, we don’t need to traverse to it again).</a:t>
            </a:r>
            <a:endParaRPr>
              <a:solidFill>
                <a:schemeClr val="dk1"/>
              </a:solidFill>
            </a:endParaRPr>
          </a:p>
        </p:txBody>
      </p:sp>
      <p:pic>
        <p:nvPicPr>
          <p:cNvPr id="73" name="Google Shape;73;p15"/>
          <p:cNvPicPr preferRelativeResize="0"/>
          <p:nvPr/>
        </p:nvPicPr>
        <p:blipFill>
          <a:blip r:embed="rId3">
            <a:alphaModFix/>
          </a:blip>
          <a:stretch>
            <a:fillRect/>
          </a:stretch>
        </p:blipFill>
        <p:spPr>
          <a:xfrm>
            <a:off x="7003075" y="3333175"/>
            <a:ext cx="1829224" cy="156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DFS Implementation </a:t>
            </a:r>
            <a:r>
              <a:rPr lang="en" sz="2244"/>
              <a:t>[Adjacency Matrix]</a:t>
            </a:r>
            <a:endParaRPr sz="2244"/>
          </a:p>
        </p:txBody>
      </p:sp>
      <p:pic>
        <p:nvPicPr>
          <p:cNvPr id="79" name="Google Shape;79;p16"/>
          <p:cNvPicPr preferRelativeResize="0"/>
          <p:nvPr/>
        </p:nvPicPr>
        <p:blipFill>
          <a:blip r:embed="rId3">
            <a:alphaModFix/>
          </a:blip>
          <a:stretch>
            <a:fillRect/>
          </a:stretch>
        </p:blipFill>
        <p:spPr>
          <a:xfrm>
            <a:off x="2260975" y="1105600"/>
            <a:ext cx="3729400" cy="3755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78625" y="9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DFS Implementation </a:t>
            </a:r>
            <a:r>
              <a:rPr lang="en" sz="2244"/>
              <a:t>[Adjacency List]</a:t>
            </a:r>
            <a:endParaRPr sz="2244"/>
          </a:p>
        </p:txBody>
      </p:sp>
      <p:pic>
        <p:nvPicPr>
          <p:cNvPr id="85" name="Google Shape;85;p17"/>
          <p:cNvPicPr preferRelativeResize="0"/>
          <p:nvPr/>
        </p:nvPicPr>
        <p:blipFill>
          <a:blip r:embed="rId3">
            <a:alphaModFix/>
          </a:blip>
          <a:stretch>
            <a:fillRect/>
          </a:stretch>
        </p:blipFill>
        <p:spPr>
          <a:xfrm>
            <a:off x="6208900" y="1188650"/>
            <a:ext cx="1686300" cy="916925"/>
          </a:xfrm>
          <a:prstGeom prst="rect">
            <a:avLst/>
          </a:prstGeom>
          <a:noFill/>
          <a:ln>
            <a:noFill/>
          </a:ln>
        </p:spPr>
      </p:pic>
      <p:pic>
        <p:nvPicPr>
          <p:cNvPr id="86" name="Google Shape;86;p17"/>
          <p:cNvPicPr preferRelativeResize="0"/>
          <p:nvPr/>
        </p:nvPicPr>
        <p:blipFill>
          <a:blip r:embed="rId4">
            <a:alphaModFix/>
          </a:blip>
          <a:stretch>
            <a:fillRect/>
          </a:stretch>
        </p:blipFill>
        <p:spPr>
          <a:xfrm>
            <a:off x="2664675" y="745800"/>
            <a:ext cx="3000350" cy="42401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Breadth-First Search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Breadth-First Search Algorithm</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A graph traversal that visits a starting vertex, then all vertices of “distance” 1 from that vertex, then distance 2 and so on. In other words, it explores all the nodes at the current depth before moving on to nodes at the next depth level.</a:t>
            </a:r>
            <a:endParaRPr>
              <a:solidFill>
                <a:schemeClr val="dk1"/>
              </a:solidFill>
            </a:endParaRPr>
          </a:p>
        </p:txBody>
      </p:sp>
      <p:pic>
        <p:nvPicPr>
          <p:cNvPr id="98" name="Google Shape;98;p19"/>
          <p:cNvPicPr preferRelativeResize="0"/>
          <p:nvPr/>
        </p:nvPicPr>
        <p:blipFill>
          <a:blip r:embed="rId3">
            <a:alphaModFix/>
          </a:blip>
          <a:stretch>
            <a:fillRect/>
          </a:stretch>
        </p:blipFill>
        <p:spPr>
          <a:xfrm>
            <a:off x="3211462" y="2431900"/>
            <a:ext cx="2721074" cy="232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 Explained</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BFS algorithm uses a </a:t>
            </a:r>
            <a:r>
              <a:rPr b="1" lang="en" u="sng">
                <a:solidFill>
                  <a:srgbClr val="0000FF"/>
                </a:solidFill>
              </a:rPr>
              <a:t>QUEUE</a:t>
            </a:r>
            <a:r>
              <a:rPr lang="en">
                <a:solidFill>
                  <a:schemeClr val="dk1"/>
                </a:solidFill>
              </a:rPr>
              <a:t> in the following manner:</a:t>
            </a:r>
            <a:endParaRPr>
              <a:solidFill>
                <a:schemeClr val="dk1"/>
              </a:solidFill>
            </a:endParaRPr>
          </a:p>
          <a:p>
            <a:pPr indent="0" lvl="0" marL="0" rtl="0" algn="l">
              <a:spcBef>
                <a:spcPts val="1200"/>
              </a:spcBef>
              <a:spcAft>
                <a:spcPts val="0"/>
              </a:spcAft>
              <a:buNone/>
            </a:pPr>
            <a:r>
              <a:rPr lang="en">
                <a:solidFill>
                  <a:schemeClr val="dk1"/>
                </a:solidFill>
              </a:rPr>
              <a:t>1. Start by putting any source vertex in the queue</a:t>
            </a:r>
            <a:endParaRPr>
              <a:solidFill>
                <a:schemeClr val="dk1"/>
              </a:solidFill>
            </a:endParaRPr>
          </a:p>
          <a:p>
            <a:pPr indent="0" lvl="0" marL="0" rtl="0" algn="l">
              <a:spcBef>
                <a:spcPts val="1200"/>
              </a:spcBef>
              <a:spcAft>
                <a:spcPts val="0"/>
              </a:spcAft>
              <a:buNone/>
            </a:pPr>
            <a:r>
              <a:rPr lang="en">
                <a:solidFill>
                  <a:schemeClr val="dk1"/>
                </a:solidFill>
              </a:rPr>
              <a:t>2. Take front item of queue and add to visited list</a:t>
            </a:r>
            <a:endParaRPr>
              <a:solidFill>
                <a:schemeClr val="dk1"/>
              </a:solidFill>
            </a:endParaRPr>
          </a:p>
          <a:p>
            <a:pPr indent="0" lvl="0" marL="0" rtl="0" algn="l">
              <a:spcBef>
                <a:spcPts val="1200"/>
              </a:spcBef>
              <a:spcAft>
                <a:spcPts val="0"/>
              </a:spcAft>
              <a:buNone/>
            </a:pPr>
            <a:r>
              <a:rPr lang="en">
                <a:solidFill>
                  <a:schemeClr val="dk1"/>
                </a:solidFill>
              </a:rPr>
              <a:t>3. Create list of that </a:t>
            </a:r>
            <a:r>
              <a:rPr lang="en">
                <a:solidFill>
                  <a:schemeClr val="dk1"/>
                </a:solidFill>
              </a:rPr>
              <a:t>vertices</a:t>
            </a:r>
            <a:r>
              <a:rPr lang="en">
                <a:solidFill>
                  <a:schemeClr val="dk1"/>
                </a:solidFill>
              </a:rPr>
              <a:t> adjacent node. Add the ones which aren’t in the visited list to the back of the queue.</a:t>
            </a:r>
            <a:endParaRPr>
              <a:solidFill>
                <a:schemeClr val="dk1"/>
              </a:solidFill>
            </a:endParaRPr>
          </a:p>
          <a:p>
            <a:pPr indent="0" lvl="0" marL="0" rtl="0" algn="l">
              <a:spcBef>
                <a:spcPts val="1200"/>
              </a:spcBef>
              <a:spcAft>
                <a:spcPts val="1200"/>
              </a:spcAft>
              <a:buNone/>
            </a:pPr>
            <a:r>
              <a:rPr lang="en">
                <a:solidFill>
                  <a:schemeClr val="dk1"/>
                </a:solidFill>
              </a:rPr>
              <a:t>4. Repeat steps 2 and 3 until queue is empty.</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DFS vs. BFS</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Here you’ll notice that the DFS and BFS </a:t>
            </a:r>
            <a:r>
              <a:rPr lang="en">
                <a:solidFill>
                  <a:schemeClr val="dk1"/>
                </a:solidFill>
              </a:rPr>
              <a:t>algorithms</a:t>
            </a:r>
            <a:r>
              <a:rPr lang="en">
                <a:solidFill>
                  <a:schemeClr val="dk1"/>
                </a:solidFill>
              </a:rPr>
              <a:t> work in the same exact way, the only difference is one uses a stack, and the other uses a queue.</a:t>
            </a:r>
            <a:endParaRPr>
              <a:solidFill>
                <a:schemeClr val="dk1"/>
              </a:solidFill>
            </a:endParaRPr>
          </a:p>
        </p:txBody>
      </p:sp>
      <p:pic>
        <p:nvPicPr>
          <p:cNvPr id="111" name="Google Shape;111;p21"/>
          <p:cNvPicPr preferRelativeResize="0"/>
          <p:nvPr/>
        </p:nvPicPr>
        <p:blipFill>
          <a:blip r:embed="rId3">
            <a:alphaModFix/>
          </a:blip>
          <a:stretch>
            <a:fillRect/>
          </a:stretch>
        </p:blipFill>
        <p:spPr>
          <a:xfrm>
            <a:off x="989400" y="2284275"/>
            <a:ext cx="2539074" cy="2167724"/>
          </a:xfrm>
          <a:prstGeom prst="rect">
            <a:avLst/>
          </a:prstGeom>
          <a:noFill/>
          <a:ln>
            <a:noFill/>
          </a:ln>
        </p:spPr>
      </p:pic>
      <p:pic>
        <p:nvPicPr>
          <p:cNvPr id="112" name="Google Shape;112;p21"/>
          <p:cNvPicPr preferRelativeResize="0"/>
          <p:nvPr/>
        </p:nvPicPr>
        <p:blipFill>
          <a:blip r:embed="rId4">
            <a:alphaModFix/>
          </a:blip>
          <a:stretch>
            <a:fillRect/>
          </a:stretch>
        </p:blipFill>
        <p:spPr>
          <a:xfrm>
            <a:off x="5301476" y="2284263"/>
            <a:ext cx="2539076" cy="21677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9DEB80B77BDD458F2D1B6BA1ACFBAA" ma:contentTypeVersion="9" ma:contentTypeDescription="Create a new document." ma:contentTypeScope="" ma:versionID="d4b001a6071530c31b11a7b713a21841">
  <xsd:schema xmlns:xsd="http://www.w3.org/2001/XMLSchema" xmlns:xs="http://www.w3.org/2001/XMLSchema" xmlns:p="http://schemas.microsoft.com/office/2006/metadata/properties" xmlns:ns2="4b31200f-0208-4626-8f09-a83c05e6c462" xmlns:ns3="e75ff39b-52cd-4f1f-81a3-8266e7ebcc31" targetNamespace="http://schemas.microsoft.com/office/2006/metadata/properties" ma:root="true" ma:fieldsID="99a09146b3f6aa7e8de0c90ea940dbda" ns2:_="" ns3:_="">
    <xsd:import namespace="4b31200f-0208-4626-8f09-a83c05e6c462"/>
    <xsd:import namespace="e75ff39b-52cd-4f1f-81a3-8266e7ebcc3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31200f-0208-4626-8f09-a83c05e6c4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3d3ec5fc-e53c-44b8-a5cd-ce895a24db6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5ff39b-52cd-4f1f-81a3-8266e7ebcc3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18dec17f-51bc-4310-b15e-af21ce209ab6}" ma:internalName="TaxCatchAll" ma:showField="CatchAllData" ma:web="e75ff39b-52cd-4f1f-81a3-8266e7ebcc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b31200f-0208-4626-8f09-a83c05e6c462">
      <Terms xmlns="http://schemas.microsoft.com/office/infopath/2007/PartnerControls"/>
    </lcf76f155ced4ddcb4097134ff3c332f>
    <TaxCatchAll xmlns="e75ff39b-52cd-4f1f-81a3-8266e7ebcc31" xsi:nil="true"/>
  </documentManagement>
</p:properties>
</file>

<file path=customXml/itemProps1.xml><?xml version="1.0" encoding="utf-8"?>
<ds:datastoreItem xmlns:ds="http://schemas.openxmlformats.org/officeDocument/2006/customXml" ds:itemID="{B4092580-3652-474A-98D7-0CBCFF78D54E}"/>
</file>

<file path=customXml/itemProps2.xml><?xml version="1.0" encoding="utf-8"?>
<ds:datastoreItem xmlns:ds="http://schemas.openxmlformats.org/officeDocument/2006/customXml" ds:itemID="{70204B83-72EF-44BB-A806-01A89BA39015}"/>
</file>

<file path=customXml/itemProps3.xml><?xml version="1.0" encoding="utf-8"?>
<ds:datastoreItem xmlns:ds="http://schemas.openxmlformats.org/officeDocument/2006/customXml" ds:itemID="{D663F294-B508-4205-AC2F-2D908CEFFAF5}"/>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0x010100259DEB80B77BDD458F2D1B6BA1ACFBAA</vt:lpwstr>
  </property>
</Properties>
</file>